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Regular"/>
      <p:regular r:id="rId20"/>
    </p:embeddedFont>
    <p:embeddedFont>
      <p:font typeface="Pretendard Bold"/>
      <p:bold r:id="rId21"/>
    </p:embeddedFont>
    <p:embeddedFont>
      <p:font typeface="Pretendard SemiBold"/>
      <p:bold r:id="rId22"/>
    </p:embeddedFont>
    <p:embeddedFont>
      <p:font typeface="Pretendard Light"/>
      <p:regular r:id="rId23"/>
    </p:embeddedFont>
    <p:embeddedFont>
      <p:font typeface="Pretendard"/>
      <p:regular r:id="rId24"/>
    </p:embeddedFont>
    <p:embeddedFont>
      <p:font typeface="Pretendard Medium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9.png" Type="http://schemas.openxmlformats.org/officeDocument/2006/relationships/image"/><Relationship Id="rId13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8.png" Type="http://schemas.openxmlformats.org/officeDocument/2006/relationships/image"/><Relationship Id="rId12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Relationship Id="rId7" Target="../media/image7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72300" y="58674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1B1B1B"/>
                </a:solidFill>
                <a:latin typeface="Pretendard Regular"/>
              </a:rPr>
              <a:t>Level Up Developers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37100" y="3581400"/>
            <a:ext cx="8813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HybridApp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148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LEVEL UP LIFE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0700" y="635000"/>
            <a:ext cx="5321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미래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IT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캠퍼스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머신러닝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API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지능형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웹앱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5905500"/>
            <a:ext cx="49276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00800" y="6007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0" y="4343400"/>
            <a:ext cx="3543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9000" y="2362200"/>
            <a:ext cx="2032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262626"/>
                </a:solidFill>
                <a:ea typeface="Pretendard Bold"/>
              </a:rPr>
              <a:t>특이사항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9000" y="1930400"/>
            <a:ext cx="2540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84400" y="368300"/>
            <a:ext cx="90424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7600" b="false" i="false" u="none" strike="noStrike" spc="1500">
                <a:solidFill>
                  <a:srgbClr val="262626"/>
                </a:solidFill>
                <a:latin typeface="Ostrich Sans Medium"/>
              </a:rPr>
              <a:t>ETC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37400" y="-63500"/>
            <a:ext cx="11290300" cy="10350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59000" y="3009900"/>
            <a:ext cx="40894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자세한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설명을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써주세요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폰트는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프리텐다드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Regular 18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입니다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자세한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설명을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써주세요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폰트는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프리텐다드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 Regular 19</a:t>
            </a:r>
            <a:r>
              <a:rPr lang="ko-KR" sz="1800" b="false" i="false" u="none" strike="noStrike">
                <a:solidFill>
                  <a:srgbClr val="262626"/>
                </a:solidFill>
                <a:ea typeface="Pretendard Regular"/>
              </a:rPr>
              <a:t>입니다</a:t>
            </a:r>
            <a:r>
              <a:rPr lang="en-US" sz="1800" b="false" i="false" u="none" strike="noStrike">
                <a:solidFill>
                  <a:srgbClr val="262626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08400" y="5041900"/>
            <a:ext cx="533400" cy="3594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51100" y="6642100"/>
            <a:ext cx="303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관리자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인증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08400" y="5778500"/>
            <a:ext cx="533400" cy="359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51100" y="7378700"/>
            <a:ext cx="3035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회원가입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시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포인트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지급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08400" y="6515100"/>
            <a:ext cx="533400" cy="3594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51100" y="8128000"/>
            <a:ext cx="3035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판매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글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작성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기능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08400" y="7251700"/>
            <a:ext cx="533400" cy="3594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51100" y="8864600"/>
            <a:ext cx="3035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사용자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간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메시지</a:t>
            </a:r>
            <a:r>
              <a:rPr lang="en-US" sz="2000" b="false" i="false" u="none" strike="noStrike">
                <a:solidFill>
                  <a:srgbClr val="B4D5CB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B4D5CB"/>
                </a:solidFill>
                <a:ea typeface="Pretendard Bold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59000" y="5994400"/>
            <a:ext cx="406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262626"/>
                </a:solidFill>
                <a:latin typeface="Pretendard Bold"/>
              </a:rPr>
              <a:t>[ </a:t>
            </a:r>
            <a:r>
              <a:rPr lang="ko-KR" sz="1900" b="false" i="false" u="none" strike="noStrike">
                <a:solidFill>
                  <a:srgbClr val="262626"/>
                </a:solidFill>
                <a:ea typeface="Pretendard Bold"/>
              </a:rPr>
              <a:t>추가할</a:t>
            </a:r>
            <a:r>
              <a:rPr lang="en-US" sz="1900" b="false" i="false" u="none" strike="noStrike">
                <a:solidFill>
                  <a:srgbClr val="262626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262626"/>
                </a:solidFill>
                <a:ea typeface="Pretendard Bold"/>
              </a:rPr>
              <a:t>부분</a:t>
            </a:r>
            <a:r>
              <a:rPr lang="en-US" sz="1900" b="false" i="false" u="none" strike="noStrike">
                <a:solidFill>
                  <a:srgbClr val="262626"/>
                </a:solidFill>
                <a:latin typeface="Pretendard Bold"/>
              </a:rPr>
              <a:t> ]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16200000">
            <a:off x="12141200" y="2959100"/>
            <a:ext cx="1358900" cy="11353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747000" y="8153400"/>
            <a:ext cx="2603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ADADA"/>
                </a:solidFill>
                <a:latin typeface="Pretendard Bold"/>
              </a:rPr>
              <a:t>※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Bold"/>
              </a:rPr>
              <a:t>문제점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34300" y="8534400"/>
            <a:ext cx="828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22839"/>
              </a:lnSpc>
            </a:pP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자세한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설명을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써주세요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폰트는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프리텐다드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Regular 16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입니다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자세한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설명을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써주세요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폰트는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프리텐다드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Regular 16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입니다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자세한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설명을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써주세요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 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폰트는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프리텐다드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 Regular 16</a:t>
            </a:r>
            <a:r>
              <a:rPr lang="ko-KR" sz="1600" b="false" i="false" u="none" strike="noStrike">
                <a:solidFill>
                  <a:srgbClr val="DADADA"/>
                </a:solidFill>
                <a:ea typeface="Pretendard Regular"/>
              </a:rPr>
              <a:t>입니다</a:t>
            </a:r>
            <a:r>
              <a:rPr lang="en-US" sz="1600" b="false" i="false" u="none" strike="noStrike">
                <a:solidFill>
                  <a:srgbClr val="DADADA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903700" y="698500"/>
            <a:ext cx="825500" cy="890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5400000">
            <a:off x="15290800" y="2895600"/>
            <a:ext cx="407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4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조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김미리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,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이미리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,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박미리</a:t>
            </a:r>
          </a:p>
        </p:txBody>
      </p:sp>
      <p:sp>
        <p:nvSpPr>
          <p:cNvPr name="TextBox 21" id="21"/>
          <p:cNvSpPr txBox="true"/>
          <p:nvPr/>
        </p:nvSpPr>
        <p:spPr>
          <a:xfrm rot="5400000">
            <a:off x="15252700" y="7035800"/>
            <a:ext cx="407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기프티콘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판매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쇼핑몰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제작</a:t>
            </a:r>
            <a:r>
              <a:rPr lang="en-US" sz="1400" b="false" i="false" u="none" strike="noStrike">
                <a:solidFill>
                  <a:srgbClr val="B4D5CB"/>
                </a:solidFill>
                <a:latin typeface="Pretendard Medium"/>
              </a:rPr>
              <a:t>_ </a:t>
            </a:r>
            <a:r>
              <a:rPr lang="ko-KR" sz="1400" b="false" i="false" u="none" strike="noStrike">
                <a:solidFill>
                  <a:srgbClr val="B4D5CB"/>
                </a:solidFill>
                <a:ea typeface="Pretendard Medium"/>
              </a:rPr>
              <a:t>특이사항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84200" y="-596900"/>
            <a:ext cx="1485900" cy="11391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2030 COMPUTER AND PROGRAMMING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330200"/>
            <a:ext cx="9944100" cy="9245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31400" y="1790700"/>
            <a:ext cx="7835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팀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구성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역할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5359400"/>
            <a:ext cx="7404100" cy="4025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52100" y="317500"/>
            <a:ext cx="312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02.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프로젝트팀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구성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역할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3390900"/>
            <a:ext cx="16217900" cy="645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087100" y="1193800"/>
            <a:ext cx="2387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7391400"/>
            <a:ext cx="6350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86500" y="381000"/>
            <a:ext cx="812800" cy="81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09200" y="558800"/>
            <a:ext cx="6350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33800" y="711200"/>
            <a:ext cx="812800" cy="812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66900" y="61722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임지훈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16500" y="55118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현소라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7700" y="8293100"/>
            <a:ext cx="37338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채팅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8700" y="1358900"/>
            <a:ext cx="3759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설게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UI / UX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서버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연동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수정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/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/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10600" y="54991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조광은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7100" y="1511300"/>
            <a:ext cx="3733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OS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네트워크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05100" y="54991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김영승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2800" y="1511300"/>
            <a:ext cx="37465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Server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연결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담당파트를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입력하세요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93800" y="431800"/>
            <a:ext cx="736600" cy="73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319000" y="54991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정준호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61300" y="4318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3124200" y="774700"/>
            <a:ext cx="7835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팀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구성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역할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346200" y="4368800"/>
            <a:ext cx="748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03500" y="1104900"/>
            <a:ext cx="136144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67600" y="1701800"/>
            <a:ext cx="6858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57900" y="14732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1800" y="13716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메인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액티비티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세팅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github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형상관리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3200" y="1219200"/>
            <a:ext cx="3454400" cy="990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37000" y="1473200"/>
            <a:ext cx="1066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임지훈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41600" y="3759200"/>
            <a:ext cx="136144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4356100"/>
            <a:ext cx="6858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096000" y="41275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9900" y="40259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Chat GPT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AI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3873500"/>
            <a:ext cx="3454400" cy="990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975100" y="40767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조광은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41600" y="5092700"/>
            <a:ext cx="13614400" cy="120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5689600"/>
            <a:ext cx="6858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096000" y="54610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89900" y="53594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메인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엑티비티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액티비티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세팅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/github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형상관리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5207000"/>
            <a:ext cx="3454400" cy="990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975100" y="54102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김영승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03500" y="6413500"/>
            <a:ext cx="13614400" cy="120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67600" y="7010400"/>
            <a:ext cx="685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057900" y="67818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51800" y="66802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UI / UX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연동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3200" y="6527800"/>
            <a:ext cx="3454400" cy="990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937000" y="67310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현소라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03500" y="2438400"/>
            <a:ext cx="13614400" cy="1206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67600" y="3035300"/>
            <a:ext cx="685800" cy="1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6057900" y="28067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51800" y="27051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머신러닝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AI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데이터수집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DB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마이페이지설계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GPT Prompt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수집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3200" y="2552700"/>
            <a:ext cx="3454400" cy="990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3937000" y="27559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정준호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4775200"/>
            <a:ext cx="5588000" cy="57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55245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62484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69723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7696200"/>
            <a:ext cx="5588000" cy="57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01300" y="8407400"/>
            <a:ext cx="55880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0">
            <a:off x="1092200" y="1041400"/>
            <a:ext cx="16167100" cy="9245600"/>
          </a:xfrm>
          <a:prstGeom prst="rect">
            <a:avLst/>
          </a:prstGeom>
          <a:effectLst>
            <a:outerShdw dir="2700000" dist="640277" blurRad="638887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1442700" y="48006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2700" y="55499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역할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2700" y="62738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수행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절차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방법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2700" y="69977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수행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2700" y="77216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자체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평가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Regular"/>
              </a:rPr>
              <a:t>의견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2700" y="84328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9300" y="2324100"/>
            <a:ext cx="48260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000" b="false" i="false" u="none" strike="noStrike" spc="-100">
                <a:solidFill>
                  <a:srgbClr val="70E89F"/>
                </a:solidFill>
                <a:latin typeface="Pretendard Regular"/>
              </a:rPr>
              <a:t>CONTENTS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617200" y="4838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617200" y="5562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617200" y="62992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617200" y="7023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617200" y="7747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617200" y="84709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39" id="39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68500" y="520700"/>
            <a:ext cx="255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01.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9900" y="1803400"/>
            <a:ext cx="71882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5905500"/>
            <a:ext cx="13614400" cy="1003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08800" y="6121400"/>
            <a:ext cx="9080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06.03 ~ 06.27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0" y="5981700"/>
            <a:ext cx="4533900" cy="850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74900" y="61214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4203700"/>
            <a:ext cx="13614400" cy="100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0" y="4279900"/>
            <a:ext cx="4533900" cy="850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374900" y="44323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8800" y="4432300"/>
            <a:ext cx="906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LEVEL UP LIFE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7594600"/>
            <a:ext cx="136144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0" y="7683500"/>
            <a:ext cx="4533900" cy="850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374900" y="78232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특징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21500" y="7924800"/>
            <a:ext cx="9042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 AI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할일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목록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내역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성장형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캐릭터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일정관리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웹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Light"/>
              </a:rPr>
              <a:t>서비스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600" y="29591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주제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08900" y="6375400"/>
            <a:ext cx="9093200" cy="3644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 rot="-2700000">
            <a:off x="5041900" y="5727700"/>
            <a:ext cx="1181100" cy="1181100"/>
          </a:xfrm>
          <a:prstGeom prst="rect">
            <a:avLst/>
          </a:prstGeom>
          <a:effectLst>
            <a:outerShdw dir="5400000" dist="108662" blurRad="13801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59000"/>
          </a:blip>
          <a:stretch>
            <a:fillRect/>
          </a:stretch>
        </p:blipFill>
        <p:spPr>
          <a:xfrm rot="0">
            <a:off x="5588000" y="6286500"/>
            <a:ext cx="76200" cy="76200"/>
          </a:xfrm>
          <a:prstGeom prst="rect">
            <a:avLst/>
          </a:prstGeom>
          <a:effectLst>
            <a:outerShdw dir="2700000" dist="6648" blurRad="52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-241300" y="6451600"/>
            <a:ext cx="5727700" cy="5727700"/>
          </a:xfrm>
          <a:prstGeom prst="rect">
            <a:avLst/>
          </a:prstGeom>
          <a:effectLst>
            <a:outerShdw dir="5400000" dist="528372" blurRad="326309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  <a:effectLst>
            <a:outerShdw dir="0" dist="2430" blurRad="7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84700" y="72136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  <a:effectLst>
            <a:outerShdw dir="5400000" dist="2546" blurRad="8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78100" y="92329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78700" y="5956300"/>
            <a:ext cx="4533900" cy="850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340600" y="60960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2.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기획의도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08900" y="1854200"/>
            <a:ext cx="9093200" cy="3873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78700" y="1435100"/>
            <a:ext cx="4533900" cy="850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340600" y="15748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1.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선정배경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20100" y="2565400"/>
            <a:ext cx="6324600" cy="283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기존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일정관리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앱의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한계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: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사용자의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높은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자율성으로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인한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낮은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달성률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단순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체크리스트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형태로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지속적인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사용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동기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부족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효과적인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도구의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필요성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: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달성을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위한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동기부여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요소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부재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개인화된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추천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기능의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부족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20100" y="7150100"/>
            <a:ext cx="9080500" cy="321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게이미피케이션과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AI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기술을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활용하여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일정목표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달성률을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높임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일정관리에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지속적인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동기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부여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사용자의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생산성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향상과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성취감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증대를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목표로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함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
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기존의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단순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체크리스트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형태의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일정관리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앱과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차별화되며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사용자에게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더욱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효과적이고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재미있게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일정관리를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Light"/>
              </a:rPr>
              <a:t>제공합니다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68500" y="520700"/>
            <a:ext cx="255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01.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7300" y="1409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내용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-2700000">
            <a:off x="5041900" y="5727700"/>
            <a:ext cx="1181100" cy="1181100"/>
          </a:xfrm>
          <a:prstGeom prst="rect">
            <a:avLst/>
          </a:prstGeom>
          <a:effectLst>
            <a:outerShdw dir="5400000" dist="108662" blurRad="13801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 rot="0">
            <a:off x="5588000" y="6286500"/>
            <a:ext cx="76200" cy="76200"/>
          </a:xfrm>
          <a:prstGeom prst="rect">
            <a:avLst/>
          </a:prstGeom>
          <a:effectLst>
            <a:outerShdw dir="2700000" dist="6648" blurRad="52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-241300" y="6451600"/>
            <a:ext cx="5727700" cy="5727700"/>
          </a:xfrm>
          <a:prstGeom prst="rect">
            <a:avLst/>
          </a:prstGeom>
          <a:effectLst>
            <a:outerShdw dir="5400000" dist="528372" blurRad="326309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  <a:effectLst>
            <a:outerShdw dir="0" dist="2430" blurRad="7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84700" y="72136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  <a:effectLst>
            <a:outerShdw dir="5400000" dist="2546" blurRad="8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78100" y="92329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2590800"/>
            <a:ext cx="15430500" cy="6731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2146300"/>
            <a:ext cx="4533900" cy="850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92300" y="22987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구현내용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76500" y="3543300"/>
            <a:ext cx="6642100" cy="528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초기화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매일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0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목록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초기화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DB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Dothome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서버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, PHP CRUD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AI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ChatGPT API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추천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위치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서비스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GPS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페이지와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연동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장소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표시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방문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커뮤니티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게시판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딥러닝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자연어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(KoELECTRA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)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0374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82100" y="3530600"/>
            <a:ext cx="6934200" cy="318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
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Firebase Auth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회원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로그인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Dothome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서버를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회원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데이터베이스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구축</a:t>
            </a:r>
          </a:p>
          <a:p>
            <a:pPr algn="l" lvl="0">
              <a:lnSpc>
                <a:spcPct val="103749"/>
              </a:lnSpc>
            </a:pP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AI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적용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ChatGPT API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프롬프트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설계</a:t>
            </a: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 KoELECTRA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모델을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이용한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자연어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도출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68500" y="520700"/>
            <a:ext cx="255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01.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3492500"/>
            <a:ext cx="1905000" cy="190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106400" y="3505200"/>
            <a:ext cx="1905000" cy="190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73900" y="6794500"/>
            <a:ext cx="4140200" cy="250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6794500"/>
            <a:ext cx="4140200" cy="2514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33600" y="4216400"/>
            <a:ext cx="4216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컨셉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00" y="7061200"/>
            <a:ext cx="41910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"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레트로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게임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스타일의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"</a:t>
            </a:r>
          </a:p>
          <a:p>
            <a:pPr algn="ctr" lvl="0">
              <a:lnSpc>
                <a:spcPct val="107899"/>
              </a:lnSpc>
            </a:pPr>
          </a:p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도트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그래픽의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레트로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RPG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게임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스타일을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적용해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일상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목표를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게임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속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퀘스트처럼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달성</a:t>
            </a:r>
          </a:p>
          <a:p>
            <a:pPr algn="ctr" lvl="0">
              <a:lnSpc>
                <a:spcPct val="107899"/>
              </a:lnSpc>
            </a:pPr>
          </a:p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전체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컬러를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베이지와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브라운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톤으로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8500" y="4025900"/>
            <a:ext cx="42037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훈련내용과의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
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연관성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32700" y="7556500"/>
            <a:ext cx="41910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FFFFFF"/>
              </a:buClr>
              <a:buFont typeface="Arial"/>
              <a:buChar char="●"/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HybridApp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웹앱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  <a:p>
            <a:pPr algn="l" lvl="0" indent="-342900" marL="342900">
              <a:lnSpc>
                <a:spcPct val="107899"/>
              </a:lnSpc>
              <a:buClr>
                <a:srgbClr val="FFFFFF"/>
              </a:buClr>
              <a:buFont typeface="Arial"/>
              <a:buChar char="●"/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자연어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처리</a:t>
            </a:r>
          </a:p>
          <a:p>
            <a:pPr algn="l" lvl="0" indent="-342900" marL="342900">
              <a:lnSpc>
                <a:spcPct val="107899"/>
              </a:lnSpc>
              <a:buClr>
                <a:srgbClr val="FFFFFF"/>
              </a:buClr>
              <a:buFont typeface="Arial"/>
              <a:buChar char="●"/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API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208000" y="5943600"/>
            <a:ext cx="17018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44600" y="4978400"/>
            <a:ext cx="241300" cy="241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950700" y="4178300"/>
            <a:ext cx="4216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개발환경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63400" y="7404100"/>
            <a:ext cx="4191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Android Studio, VSC, Kotlin,React,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Dothome hosting, Firebase, ZKoELECTRA, 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Tensorflow lite,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File Zilla, php, KakaoAPI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26200" y="17018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내용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71800" y="9740900"/>
            <a:ext cx="425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31" id="31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68500" y="520700"/>
            <a:ext cx="255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01.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-2700000">
            <a:off x="5041900" y="5727700"/>
            <a:ext cx="1181100" cy="1181100"/>
          </a:xfrm>
          <a:prstGeom prst="rect">
            <a:avLst/>
          </a:prstGeom>
          <a:effectLst>
            <a:outerShdw dir="5400000" dist="108662" blurRad="13801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 rot="0">
            <a:off x="5588000" y="6286500"/>
            <a:ext cx="76200" cy="76200"/>
          </a:xfrm>
          <a:prstGeom prst="rect">
            <a:avLst/>
          </a:prstGeom>
          <a:effectLst>
            <a:outerShdw dir="2700000" dist="6648" blurRad="52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-241300" y="6451600"/>
            <a:ext cx="5727700" cy="5727700"/>
          </a:xfrm>
          <a:prstGeom prst="rect">
            <a:avLst/>
          </a:prstGeom>
          <a:effectLst>
            <a:outerShdw dir="5400000" dist="528372" blurRad="326309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  <a:effectLst>
            <a:outerShdw dir="0" dist="2430" blurRad="7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84700" y="72136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  <a:effectLst>
            <a:outerShdw dir="5400000" dist="2546" blurRad="8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78100" y="92329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1930400"/>
            <a:ext cx="6438900" cy="802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30400"/>
            <a:ext cx="8559800" cy="802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90000" y="2590800"/>
            <a:ext cx="7607300" cy="7061200"/>
          </a:xfrm>
          <a:prstGeom prst="rect">
            <a:avLst/>
          </a:prstGeom>
          <a:effectLst>
            <a:outerShdw dir="2700000" dist="489065" blurRad="372753">
              <a:srgbClr val="000000">
                <a:alpha val="50000"/>
              </a:srgbClr>
            </a:outerShdw>
          </a:effectLst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0" y="1511300"/>
            <a:ext cx="4533900" cy="850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374900" y="16510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활용방안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기대효과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07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26700" y="1511300"/>
            <a:ext cx="4533900" cy="850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388600" y="16510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구조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8500" y="2616200"/>
            <a:ext cx="5537200" cy="702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달성률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향상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: 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게임화된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동기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부여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맞춤형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최적화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: 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AI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효율적인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추천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패턴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학습으로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지속적인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생산성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개선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만족도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효능감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증가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: 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레트로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스타일의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독특한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경험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제공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달성에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보상으로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성취감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고취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비즈니스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실무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: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교육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혁신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도구로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03749"/>
              </a:lnSpc>
            </a:pP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학생들의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과제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게임화하여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동기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부여</a:t>
            </a:r>
          </a:p>
          <a:p>
            <a:pPr algn="l" lvl="0" indent="-342900" marL="342900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참여도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증진을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경험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향상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교육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효과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극대화</a:t>
            </a:r>
          </a:p>
          <a:p>
            <a:pPr algn="l" lvl="0">
              <a:lnSpc>
                <a:spcPct val="10374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931900" y="508000"/>
            <a:ext cx="312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02.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프로젝트팀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구성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역할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 rot="-2700000">
            <a:off x="5041900" y="5727700"/>
            <a:ext cx="1181100" cy="1181100"/>
          </a:xfrm>
          <a:prstGeom prst="rect">
            <a:avLst/>
          </a:prstGeom>
          <a:effectLst>
            <a:outerShdw dir="5400000" dist="108662" blurRad="13801">
              <a:srgbClr val="000000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 rot="0">
            <a:off x="5588000" y="6286500"/>
            <a:ext cx="76200" cy="76200"/>
          </a:xfrm>
          <a:prstGeom prst="rect">
            <a:avLst/>
          </a:prstGeom>
          <a:effectLst>
            <a:outerShdw dir="2700000" dist="6648" blurRad="52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-241300" y="6451600"/>
            <a:ext cx="5727700" cy="5727700"/>
          </a:xfrm>
          <a:prstGeom prst="rect">
            <a:avLst/>
          </a:prstGeom>
          <a:effectLst>
            <a:outerShdw dir="5400000" dist="528372" blurRad="326309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  <a:effectLst>
            <a:outerShdw dir="0" dist="2430" blurRad="7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84700" y="72136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  <a:effectLst>
            <a:outerShdw dir="5400000" dist="2546" blurRad="8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78100" y="9232900"/>
            <a:ext cx="139700" cy="139700"/>
          </a:xfrm>
          <a:prstGeom prst="rect">
            <a:avLst/>
          </a:prstGeom>
          <a:effectLst>
            <a:outerShdw dir="2700000" dist="12613" blurRad="186">
              <a:srgbClr val="000000">
                <a:alpha val="5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32400" y="1625600"/>
            <a:ext cx="7835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팀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구성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65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6500" b="false" i="false" u="none" strike="noStrike" spc="-100">
                <a:solidFill>
                  <a:srgbClr val="70E89F"/>
                </a:solidFill>
                <a:ea typeface="Pretendard Regular"/>
              </a:rPr>
              <a:t>역할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24100" y="3048000"/>
            <a:ext cx="13614400" cy="120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88200" y="3644900"/>
            <a:ext cx="6858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778500" y="34163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85100" y="33147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메인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액티비티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세팅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github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형상관리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63800" y="3162300"/>
            <a:ext cx="3454400" cy="990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657600" y="3416300"/>
            <a:ext cx="1066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임지훈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5702300"/>
            <a:ext cx="13614400" cy="1206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226300" y="6299200"/>
            <a:ext cx="6858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816600" y="60706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23200" y="59690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Chat GPT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AI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5816600"/>
            <a:ext cx="3454400" cy="9906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695700" y="60198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조광은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7035800"/>
            <a:ext cx="13614400" cy="1206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226300" y="7632700"/>
            <a:ext cx="685800" cy="12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5816600" y="74041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23200" y="73025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메인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엑티비티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액티비티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세팅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프레그먼터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/github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형상관리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01900" y="7150100"/>
            <a:ext cx="3454400" cy="9906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3695700" y="73533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김영승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24100" y="8356600"/>
            <a:ext cx="13614400" cy="1206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88200" y="8953500"/>
            <a:ext cx="685800" cy="127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5778500" y="87249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85100" y="86233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UI / UX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연동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&amp;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삭제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63800" y="8470900"/>
            <a:ext cx="3454400" cy="9906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3657600" y="86741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현소라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24100" y="4381500"/>
            <a:ext cx="13614400" cy="1206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88200" y="4978400"/>
            <a:ext cx="685800" cy="127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5778500" y="4749800"/>
            <a:ext cx="167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785100" y="4648200"/>
            <a:ext cx="7835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머신러닝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AI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데이터수집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DB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마이페이지설계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GPT Prompt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수집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63800" y="4495800"/>
            <a:ext cx="3454400" cy="9906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3657600" y="4699000"/>
            <a:ext cx="1066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0E89F"/>
                </a:solidFill>
                <a:ea typeface="Pretendard Regular"/>
              </a:rPr>
              <a:t>정준호</a:t>
            </a:r>
          </a:p>
        </p:txBody>
      </p:sp>
      <p:sp>
        <p:nvSpPr>
          <p:cNvPr name="TextBox 52" id="52"/>
          <p:cNvSpPr txBox="true"/>
          <p:nvPr/>
        </p:nvSpPr>
        <p:spPr>
          <a:xfrm rot="-5400000">
            <a:off x="-1460500" y="7391400"/>
            <a:ext cx="408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07</a:t>
            </a:r>
          </a:p>
        </p:txBody>
      </p:sp>
      <p:sp>
        <p:nvSpPr>
          <p:cNvPr name="TextBox 53" id="53"/>
          <p:cNvSpPr txBox="true"/>
          <p:nvPr/>
        </p:nvSpPr>
        <p:spPr>
          <a:xfrm rot="-5400000">
            <a:off x="-2413000" y="3619500"/>
            <a:ext cx="5930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B4D5CB"/>
                </a:solidFill>
                <a:latin typeface="Pretendard Bold"/>
              </a:rPr>
              <a:t>HYBRIDAPP PROGRAMMING TEAM PROJECT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430500" y="304800"/>
            <a:ext cx="2552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02.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프로젝트팀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구성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B4D5CB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B4D5CB"/>
                </a:solidFill>
                <a:ea typeface="Pretendard Regular"/>
              </a:rPr>
              <a:t>역할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54100" y="3365500"/>
          <a:ext cx="16192500" cy="6921500"/>
        </p:xfrm>
        <a:graphic>
          <a:graphicData uri="http://schemas.openxmlformats.org/drawingml/2006/table">
            <a:tbl>
              <a:tblPr/>
              <a:tblGrid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  <a:gridCol w="1181100"/>
              </a:tblGrid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Month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M1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M2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M3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Week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W4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89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89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52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88100" y="-38100"/>
            <a:ext cx="5511800" cy="457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03.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수행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절차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방법</a:t>
            </a:r>
          </a:p>
          <a:p>
            <a:pPr algn="ctr" lvl="0">
              <a:lnSpc>
                <a:spcPct val="996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98700" y="5295900"/>
            <a:ext cx="3721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86000" y="5397500"/>
            <a:ext cx="3759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13300" y="6388100"/>
            <a:ext cx="8674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787900" y="6489700"/>
            <a:ext cx="8724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단위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테스트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87400" y="8559800"/>
            <a:ext cx="3759200" cy="546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474700" y="8661400"/>
            <a:ext cx="3810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이행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안정화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21700" y="7480300"/>
            <a:ext cx="6235700" cy="546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509000" y="7569200"/>
            <a:ext cx="6286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